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7" r:id="rId2"/>
    <p:sldId id="274" r:id="rId3"/>
    <p:sldId id="279" r:id="rId4"/>
    <p:sldId id="262" r:id="rId5"/>
  </p:sldIdLst>
  <p:sldSz cx="9144000" cy="6858000" type="screen4x3"/>
  <p:notesSz cx="6761163" cy="9942513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F6140E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92883" autoAdjust="0"/>
  </p:normalViewPr>
  <p:slideViewPr>
    <p:cSldViewPr>
      <p:cViewPr varScale="1">
        <p:scale>
          <a:sx n="68" d="100"/>
          <a:sy n="68" d="100"/>
        </p:scale>
        <p:origin x="786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558" y="-102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373216"/>
            <a:ext cx="7020272" cy="1368152"/>
          </a:xfrm>
        </p:spPr>
        <p:txBody>
          <a:bodyPr/>
          <a:lstStyle>
            <a:lvl1pPr>
              <a:defRPr b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Текст 2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228168"/>
            <a:ext cx="7655145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4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4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168"/>
            <a:ext cx="7655145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988840"/>
            <a:ext cx="878497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4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3" t="22938" r="19491" b="21306"/>
          <a:stretch/>
        </p:blipFill>
        <p:spPr bwMode="auto">
          <a:xfrm>
            <a:off x="723361" y="332656"/>
            <a:ext cx="7272808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-243408"/>
            <a:ext cx="3889375" cy="32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404665"/>
            <a:ext cx="849694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Проектная </a:t>
            </a: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етодический  м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аршрут – «Функциональная грамотность для дошкольников» 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проект, направленный на организационно-методическое сопровождение педагогов ДОО в вопросах  формирования предпосылок функциональной грамотности в дошкольном возрасте»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14537" y="4468852"/>
            <a:ext cx="50405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Автор: Никитина С.А..,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методист информационно-методического отдела  МУ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«Отдел 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Исполнительного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комитета Спасского муниципального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района РТ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60222" y="5644605"/>
            <a:ext cx="26731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стаж - 42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Педагогический – 25 лет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должности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17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лет</a:t>
            </a:r>
          </a:p>
        </p:txBody>
      </p:sp>
    </p:spTree>
    <p:extLst>
      <p:ext uri="{BB962C8B-B14F-4D97-AF65-F5344CB8AC3E}">
        <p14:creationId xmlns:p14="http://schemas.microsoft.com/office/powerpoint/2010/main" val="143460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1259631" y="1801569"/>
            <a:ext cx="2936465" cy="1371600"/>
            <a:chOff x="547" y="2823"/>
            <a:chExt cx="992" cy="1113"/>
          </a:xfrm>
        </p:grpSpPr>
        <p:sp>
          <p:nvSpPr>
            <p:cNvPr id="36884" name="Oval 28"/>
            <p:cNvSpPr>
              <a:spLocks noChangeArrowheads="1"/>
            </p:cNvSpPr>
            <p:nvPr/>
          </p:nvSpPr>
          <p:spPr bwMode="gray">
            <a:xfrm>
              <a:off x="624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altLang="ru-RU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  <p:sp>
          <p:nvSpPr>
            <p:cNvPr id="69661" name="Oval 29"/>
            <p:cNvSpPr>
              <a:spLocks noChangeArrowheads="1"/>
            </p:cNvSpPr>
            <p:nvPr/>
          </p:nvSpPr>
          <p:spPr bwMode="gray">
            <a:xfrm>
              <a:off x="555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  <a:latin typeface="Comic Sans MS" pitchFamily="66" charset="0"/>
              </a:endParaRPr>
            </a:p>
          </p:txBody>
        </p:sp>
        <p:sp>
          <p:nvSpPr>
            <p:cNvPr id="69662" name="Oval 30"/>
            <p:cNvSpPr>
              <a:spLocks noChangeArrowheads="1"/>
            </p:cNvSpPr>
            <p:nvPr/>
          </p:nvSpPr>
          <p:spPr bwMode="gray">
            <a:xfrm>
              <a:off x="576" y="2846"/>
              <a:ext cx="928" cy="929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alpha val="85001"/>
                  </a:schemeClr>
                </a:gs>
                <a:gs pos="100000">
                  <a:schemeClr val="accent2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  <a:latin typeface="Comic Sans MS" pitchFamily="66" charset="0"/>
              </a:endParaRPr>
            </a:p>
          </p:txBody>
        </p:sp>
        <p:sp>
          <p:nvSpPr>
            <p:cNvPr id="69663" name="Oval 31"/>
            <p:cNvSpPr>
              <a:spLocks noChangeArrowheads="1"/>
            </p:cNvSpPr>
            <p:nvPr/>
          </p:nvSpPr>
          <p:spPr bwMode="gray">
            <a:xfrm>
              <a:off x="612" y="2880"/>
              <a:ext cx="839" cy="840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  <a:latin typeface="Comic Sans MS" pitchFamily="66" charset="0"/>
              </a:endParaRPr>
            </a:p>
          </p:txBody>
        </p:sp>
        <p:pic>
          <p:nvPicPr>
            <p:cNvPr id="142362" name="Picture 32" descr="Picture1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76" y="2880"/>
              <a:ext cx="616" cy="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89" name="Text Box 33"/>
            <p:cNvSpPr txBox="1">
              <a:spLocks noChangeArrowheads="1"/>
            </p:cNvSpPr>
            <p:nvPr/>
          </p:nvSpPr>
          <p:spPr bwMode="gray">
            <a:xfrm>
              <a:off x="547" y="3216"/>
              <a:ext cx="992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ru-RU" altLang="ru-RU" sz="14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sp>
        <p:nvSpPr>
          <p:cNvPr id="36875" name="Прямоугольник 1"/>
          <p:cNvSpPr>
            <a:spLocks noChangeArrowheads="1"/>
          </p:cNvSpPr>
          <p:nvPr/>
        </p:nvSpPr>
        <p:spPr bwMode="auto">
          <a:xfrm>
            <a:off x="89922" y="169598"/>
            <a:ext cx="7002358" cy="14773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Цель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 сопровождения профессиональных компетенций управленческих команд и педагогов по вопросу проектирования, проведения и анализа занятий, мероприятий направленных на формирование предпосылок функциональной грамотности в контексте ФГОС ДО и ФОП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34"/>
          <p:cNvSpPr txBox="1">
            <a:spLocks noChangeArrowheads="1"/>
          </p:cNvSpPr>
          <p:nvPr/>
        </p:nvSpPr>
        <p:spPr bwMode="auto">
          <a:xfrm>
            <a:off x="1643824" y="2069586"/>
            <a:ext cx="2114575" cy="132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60" tIns="45682" rIns="91360" bIns="45682">
            <a:spAutoFit/>
          </a:bodyPr>
          <a:lstStyle/>
          <a:p>
            <a:pPr algn="ctr"/>
            <a:r>
              <a:rPr lang="ru-RU" altLang="ru-RU" sz="3200" b="1" u="sng" dirty="0">
                <a:solidFill>
                  <a:srgbClr val="FF0000"/>
                </a:solidFill>
                <a:latin typeface="Comic Sans MS" pitchFamily="66" charset="0"/>
              </a:rPr>
              <a:t>Задачи:</a:t>
            </a:r>
            <a:endParaRPr lang="en-US" altLang="ru-RU" sz="3200" b="1" u="sng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endParaRPr lang="ru-RU" altLang="ru-RU" sz="3200" b="1" u="sng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887511"/>
            <a:ext cx="864096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профессиональные дефициты педагогов в сфере формирования предпосылок функциональной грамотности воспитанников ДОУ в контексте обновлённых ФГОС ДО.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</a:t>
            </a:r>
            <a:r>
              <a:rPr lang="ru-RU" sz="16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реализовать Программу методического сопровождения процесса формирования математической, естественнонаучной и читательской грамотности воспитанников, включающую в себя организацию курсов и семинаров, </a:t>
            </a:r>
            <a:r>
              <a:rPr lang="ru-RU" sz="1600" b="1" dirty="0" err="1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тьюторского</a:t>
            </a:r>
            <a:r>
              <a:rPr lang="ru-RU" sz="16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сопровождения, горизонтального обучения в деятельности профессиональных педагогических сообществ, конкурсов профессионального педагогического мастерства и другие формы работы.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описать лучшие практики формирования функциональной грамотности педагогов муниципального района,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Обобщить 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образовательных организаций и педагогов муниципального района по формированию функциональной грамотности воспитанников ДОУ. </a:t>
            </a:r>
            <a:endParaRPr lang="ru-RU" sz="16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65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3040" y="476673"/>
            <a:ext cx="7655145" cy="504056"/>
          </a:xfrm>
        </p:spPr>
        <p:txBody>
          <a:bodyPr>
            <a:noAutofit/>
          </a:bodyPr>
          <a:lstStyle/>
          <a:p>
            <a:pPr lvl="0"/>
            <a:r>
              <a:rPr lang="ru-RU" sz="2800" b="1" dirty="0">
                <a:solidFill>
                  <a:srgbClr val="F6140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Механизмы  реализации проекта и мероприятия </a:t>
            </a:r>
            <a:r>
              <a:rPr lang="ru-RU" sz="2800" dirty="0">
                <a:solidFill>
                  <a:srgbClr val="F6140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6140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614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556792"/>
            <a:ext cx="8784976" cy="50167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Отбор 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разработка необходимого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по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предпосылок ФГ,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и внедрение в педагогическую практику технологии, способы и приёмы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Погружение» педагогов в проблему формирования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математической</a:t>
            </a:r>
            <a:r>
              <a:rPr lang="ru-RU" sz="16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естественнонаучной и 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читательской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воспитанников ДОУ, актуализировать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знания по этой теме; </a:t>
            </a:r>
            <a:endParaRPr lang="ru-RU" sz="16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проведение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практических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занятий по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направлениям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системы оценки эффективности обучения, использование максимум полученных знаний педагогами.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проведения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обучающих практических мероприятий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педагогов;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Сбор  материалов, структурирование информации, оформление проектов, внедрение системы показателей эффективности обучения, разработка печатных материалов, методичек.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странички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«Лучшие практики ФГ»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сайте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отдела образования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его постоянное наполнение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ресурсной базы учебных материалов и технологий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«Лучшие практики ФГ»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Издание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брощюры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«Лучшие практики ФГ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обобщением опыта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по использованию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 и приёмов работы по формированию предпосылок функциональной грамотности в контексте обновлённых ФГОС ДО.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рекомендаций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«Система методического сопровождения процесса формирования функциональной грамотности дошкольников в контексте ФГОС ДО в условиях муниципальной системы образования»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ru-RU" sz="16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32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968552"/>
          </a:xfrm>
        </p:spPr>
        <p:txBody>
          <a:bodyPr>
            <a:noAutofit/>
          </a:bodyPr>
          <a:lstStyle/>
          <a:p>
            <a:pPr lvl="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озданы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повышения качества кадрового потенциала, 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способного внедрять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педагогические технологии, способы и приемы, направленные на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предпосылок функциональной грамотности (ФГ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Наблюдается рост количества детских садов до 10, </a:t>
            </a:r>
            <a:r>
              <a:rPr lang="ru-RU" sz="1600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ведущих работу по </a:t>
            </a:r>
            <a:r>
              <a:rPr lang="ru-RU" sz="1600" dirty="0" smtClean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предпосылок ФГ,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в педагогическую практику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технологий, способов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приёмов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b="1" dirty="0" smtClean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 </a:t>
            </a:r>
            <a:r>
              <a:rPr lang="ru-RU" sz="1600" b="1" dirty="0">
                <a:solidFill>
                  <a:srgbClr val="0437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внедряют в образовательный процесс новые педагогические технологии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способы и приемы, направленные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предпосылок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(ФГ)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Созданы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педагогического консультирования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ресурсная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 учебных материалов и технологий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«Лучшие практики ФГ»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«Система методического сопровождения процесса формирования функциональной грамотности дошкольников в контексте ФГОС ДО в условиях муниципальной системы образования»</a:t>
            </a:r>
          </a:p>
          <a:p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Издан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Брощюра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«Лучшие практики ФГ»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обобщением опыта использования технологий и приёмов работы по формированию предпосылок функциональной грамотности в контексте обновлённых ФГОС ДО. </a:t>
            </a:r>
          </a:p>
          <a:p>
            <a:pPr lvl="0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привлеченных педагогов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участия в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мероприятиях, 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направленных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предпосылок функциональной грамотности (ФГ)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614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endParaRPr lang="ru-RU" dirty="0">
              <a:solidFill>
                <a:srgbClr val="F614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6d4bb4b39a9b02df55ea05652b0c0bfe2b292"/>
</p:tagLst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5338</TotalTime>
  <Words>513</Words>
  <Application>Microsoft Office PowerPoint</Application>
  <PresentationFormat>Экран (4:3)</PresentationFormat>
  <Paragraphs>38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Comic Sans MS</vt:lpstr>
      <vt:lpstr>Times New Roman</vt:lpstr>
      <vt:lpstr>Wingdings</vt:lpstr>
      <vt:lpstr>Тема Office</vt:lpstr>
      <vt:lpstr>Презентация PowerPoint</vt:lpstr>
      <vt:lpstr>Презентация PowerPoint</vt:lpstr>
      <vt:lpstr>Механизмы  реализации проекта и мероприятия  </vt:lpstr>
      <vt:lpstr>Ожидаемые результаты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 снова в школу</dc:title>
  <dc:creator>obstinate</dc:creator>
  <dc:description>Шаблон презентации с сайта https://presentation-creation.ru/</dc:description>
  <cp:lastModifiedBy>Никитина СА</cp:lastModifiedBy>
  <cp:revision>1450</cp:revision>
  <cp:lastPrinted>2024-05-30T10:10:50Z</cp:lastPrinted>
  <dcterms:created xsi:type="dcterms:W3CDTF">2018-02-25T09:09:03Z</dcterms:created>
  <dcterms:modified xsi:type="dcterms:W3CDTF">2024-10-14T07:55:29Z</dcterms:modified>
</cp:coreProperties>
</file>